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  <p:sldMasterId id="2147483689" r:id="rId8"/>
  </p:sldMasterIdLst>
  <p:notesMasterIdLst>
    <p:notesMasterId r:id="rId24"/>
  </p:notesMasterIdLst>
  <p:sldIdLst>
    <p:sldId id="257" r:id="rId9"/>
    <p:sldId id="275" r:id="rId10"/>
    <p:sldId id="259" r:id="rId11"/>
    <p:sldId id="276" r:id="rId12"/>
    <p:sldId id="260" r:id="rId13"/>
    <p:sldId id="285" r:id="rId14"/>
    <p:sldId id="277" r:id="rId15"/>
    <p:sldId id="278" r:id="rId16"/>
    <p:sldId id="279" r:id="rId17"/>
    <p:sldId id="280" r:id="rId18"/>
    <p:sldId id="281" r:id="rId19"/>
    <p:sldId id="286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5"/>
          </p14:sldIdLst>
        </p14:section>
        <p14:section name="LightContent" id="{101DA4FC-D3A6-F045-81EA-0F3118ADCEC3}">
          <p14:sldIdLst>
            <p14:sldId id="259"/>
            <p14:sldId id="276"/>
            <p14:sldId id="260"/>
            <p14:sldId id="285"/>
            <p14:sldId id="277"/>
            <p14:sldId id="278"/>
            <p14:sldId id="279"/>
            <p14:sldId id="280"/>
            <p14:sldId id="281"/>
            <p14:sldId id="286"/>
            <p14:sldId id="282"/>
            <p14:sldId id="283"/>
            <p14:sldId id="284"/>
          </p14:sldIdLst>
        </p14:section>
        <p14:section name="DarkContent" id="{4F982D07-7009-CD4A-A034-00F08BD2BBCE}">
          <p14:sldIdLst/>
        </p14:section>
        <p14:section name="Icons" id="{0EAB6F6C-4A94-F747-AB1A-45490746853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E107-03DB-492F-9D1A-DAC0992E8176}" v="10" dt="2022-02-17T21:45:23.487"/>
    <p1510:client id="{1B552C2F-7350-AE36-5C96-64B5BAE93706}" v="23" dt="2022-03-03T17:59:27.583"/>
    <p1510:client id="{2CAE2C67-0E8F-440F-28F1-5F920E5C7E42}" v="363" dt="2022-03-14T14:35:19.947"/>
    <p1510:client id="{A60B04C7-C155-A399-07F5-840153AC62A8}" v="16" dt="2022-02-18T20:59:4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anson" userId="S::mhanson@moderncampus.com::46c7fbc7-aa4a-4a14-ae26-ea19d6261fc5" providerId="AD" clId="Web-{2CAE2C67-0E8F-440F-28F1-5F920E5C7E42}"/>
    <pc:docChg chg="addSld modSld modSection">
      <pc:chgData name="Michael Hanson" userId="S::mhanson@moderncampus.com::46c7fbc7-aa4a-4a14-ae26-ea19d6261fc5" providerId="AD" clId="Web-{2CAE2C67-0E8F-440F-28F1-5F920E5C7E42}" dt="2022-03-14T16:19:53.689" v="464"/>
      <pc:docMkLst>
        <pc:docMk/>
      </pc:docMkLst>
      <pc:sldChg chg="modSp">
        <pc:chgData name="Michael Hanson" userId="S::mhanson@moderncampus.com::46c7fbc7-aa4a-4a14-ae26-ea19d6261fc5" providerId="AD" clId="Web-{2CAE2C67-0E8F-440F-28F1-5F920E5C7E42}" dt="2022-03-04T17:37:09.290" v="80" actId="20577"/>
        <pc:sldMkLst>
          <pc:docMk/>
          <pc:sldMk cId="36070643" sldId="260"/>
        </pc:sldMkLst>
        <pc:spChg chg="mod">
          <ac:chgData name="Michael Hanson" userId="S::mhanson@moderncampus.com::46c7fbc7-aa4a-4a14-ae26-ea19d6261fc5" providerId="AD" clId="Web-{2CAE2C67-0E8F-440F-28F1-5F920E5C7E42}" dt="2022-03-04T17:37:09.290" v="80" actId="20577"/>
          <ac:spMkLst>
            <pc:docMk/>
            <pc:sldMk cId="36070643" sldId="260"/>
            <ac:spMk id="3" creationId="{5F110B3B-11F8-134A-9161-517A4E152E79}"/>
          </ac:spMkLst>
        </pc:spChg>
      </pc:sldChg>
      <pc:sldChg chg="modSp">
        <pc:chgData name="Michael Hanson" userId="S::mhanson@moderncampus.com::46c7fbc7-aa4a-4a14-ae26-ea19d6261fc5" providerId="AD" clId="Web-{2CAE2C67-0E8F-440F-28F1-5F920E5C7E42}" dt="2022-03-14T13:27:15.149" v="274" actId="20577"/>
        <pc:sldMkLst>
          <pc:docMk/>
          <pc:sldMk cId="3946149768" sldId="278"/>
        </pc:sldMkLst>
        <pc:spChg chg="mod">
          <ac:chgData name="Michael Hanson" userId="S::mhanson@moderncampus.com::46c7fbc7-aa4a-4a14-ae26-ea19d6261fc5" providerId="AD" clId="Web-{2CAE2C67-0E8F-440F-28F1-5F920E5C7E42}" dt="2022-03-14T13:27:15.149" v="274" actId="20577"/>
          <ac:spMkLst>
            <pc:docMk/>
            <pc:sldMk cId="3946149768" sldId="278"/>
            <ac:spMk id="3" creationId="{5F110B3B-11F8-134A-9161-517A4E152E79}"/>
          </ac:spMkLst>
        </pc:spChg>
      </pc:sldChg>
      <pc:sldChg chg="modSp">
        <pc:chgData name="Michael Hanson" userId="S::mhanson@moderncampus.com::46c7fbc7-aa4a-4a14-ae26-ea19d6261fc5" providerId="AD" clId="Web-{2CAE2C67-0E8F-440F-28F1-5F920E5C7E42}" dt="2022-03-04T18:46:52.404" v="249" actId="20577"/>
        <pc:sldMkLst>
          <pc:docMk/>
          <pc:sldMk cId="176278773" sldId="279"/>
        </pc:sldMkLst>
        <pc:spChg chg="mod">
          <ac:chgData name="Michael Hanson" userId="S::mhanson@moderncampus.com::46c7fbc7-aa4a-4a14-ae26-ea19d6261fc5" providerId="AD" clId="Web-{2CAE2C67-0E8F-440F-28F1-5F920E5C7E42}" dt="2022-03-04T18:46:52.404" v="249" actId="20577"/>
          <ac:spMkLst>
            <pc:docMk/>
            <pc:sldMk cId="176278773" sldId="279"/>
            <ac:spMk id="3" creationId="{5F110B3B-11F8-134A-9161-517A4E152E79}"/>
          </ac:spMkLst>
        </pc:spChg>
      </pc:sldChg>
      <pc:sldChg chg="modSp modNotes">
        <pc:chgData name="Michael Hanson" userId="S::mhanson@moderncampus.com::46c7fbc7-aa4a-4a14-ae26-ea19d6261fc5" providerId="AD" clId="Web-{2CAE2C67-0E8F-440F-28F1-5F920E5C7E42}" dt="2022-03-14T16:19:53.689" v="464"/>
        <pc:sldMkLst>
          <pc:docMk/>
          <pc:sldMk cId="3028985060" sldId="283"/>
        </pc:sldMkLst>
        <pc:spChg chg="mod">
          <ac:chgData name="Michael Hanson" userId="S::mhanson@moderncampus.com::46c7fbc7-aa4a-4a14-ae26-ea19d6261fc5" providerId="AD" clId="Web-{2CAE2C67-0E8F-440F-28F1-5F920E5C7E42}" dt="2022-03-14T14:11:13.146" v="331" actId="20577"/>
          <ac:spMkLst>
            <pc:docMk/>
            <pc:sldMk cId="3028985060" sldId="283"/>
            <ac:spMk id="3" creationId="{5F110B3B-11F8-134A-9161-517A4E152E79}"/>
          </ac:spMkLst>
        </pc:spChg>
      </pc:sldChg>
      <pc:sldChg chg="modSp">
        <pc:chgData name="Michael Hanson" userId="S::mhanson@moderncampus.com::46c7fbc7-aa4a-4a14-ae26-ea19d6261fc5" providerId="AD" clId="Web-{2CAE2C67-0E8F-440F-28F1-5F920E5C7E42}" dt="2022-03-14T14:35:19.947" v="357" actId="20577"/>
        <pc:sldMkLst>
          <pc:docMk/>
          <pc:sldMk cId="2082384244" sldId="284"/>
        </pc:sldMkLst>
        <pc:spChg chg="mod">
          <ac:chgData name="Michael Hanson" userId="S::mhanson@moderncampus.com::46c7fbc7-aa4a-4a14-ae26-ea19d6261fc5" providerId="AD" clId="Web-{2CAE2C67-0E8F-440F-28F1-5F920E5C7E42}" dt="2022-03-14T14:35:19.947" v="357" actId="20577"/>
          <ac:spMkLst>
            <pc:docMk/>
            <pc:sldMk cId="2082384244" sldId="284"/>
            <ac:spMk id="3" creationId="{90737A88-4FCE-6C4B-AC49-CE6AB42EC128}"/>
          </ac:spMkLst>
        </pc:spChg>
      </pc:sldChg>
      <pc:sldChg chg="addSp delSp modSp add replId">
        <pc:chgData name="Michael Hanson" userId="S::mhanson@moderncampus.com::46c7fbc7-aa4a-4a14-ae26-ea19d6261fc5" providerId="AD" clId="Web-{2CAE2C67-0E8F-440F-28F1-5F920E5C7E42}" dt="2022-03-04T17:41:53.684" v="123" actId="1076"/>
        <pc:sldMkLst>
          <pc:docMk/>
          <pc:sldMk cId="3551299547" sldId="285"/>
        </pc:sldMkLst>
        <pc:spChg chg="mod">
          <ac:chgData name="Michael Hanson" userId="S::mhanson@moderncampus.com::46c7fbc7-aa4a-4a14-ae26-ea19d6261fc5" providerId="AD" clId="Web-{2CAE2C67-0E8F-440F-28F1-5F920E5C7E42}" dt="2022-03-04T17:41:53.684" v="123" actId="1076"/>
          <ac:spMkLst>
            <pc:docMk/>
            <pc:sldMk cId="3551299547" sldId="285"/>
            <ac:spMk id="2" creationId="{70839F3A-AE50-BB41-8FDD-BE733173FCB9}"/>
          </ac:spMkLst>
        </pc:spChg>
        <pc:spChg chg="del">
          <ac:chgData name="Michael Hanson" userId="S::mhanson@moderncampus.com::46c7fbc7-aa4a-4a14-ae26-ea19d6261fc5" providerId="AD" clId="Web-{2CAE2C67-0E8F-440F-28F1-5F920E5C7E42}" dt="2022-03-04T17:40:09.708" v="82"/>
          <ac:spMkLst>
            <pc:docMk/>
            <pc:sldMk cId="3551299547" sldId="285"/>
            <ac:spMk id="3" creationId="{5F110B3B-11F8-134A-9161-517A4E152E79}"/>
          </ac:spMkLst>
        </pc:spChg>
        <pc:spChg chg="add del mod">
          <ac:chgData name="Michael Hanson" userId="S::mhanson@moderncampus.com::46c7fbc7-aa4a-4a14-ae26-ea19d6261fc5" providerId="AD" clId="Web-{2CAE2C67-0E8F-440F-28F1-5F920E5C7E42}" dt="2022-03-04T17:40:15.943" v="84"/>
          <ac:spMkLst>
            <pc:docMk/>
            <pc:sldMk cId="3551299547" sldId="285"/>
            <ac:spMk id="5" creationId="{D19ECC5B-3D73-4BE8-AE89-05315021B154}"/>
          </ac:spMkLst>
        </pc:spChg>
        <pc:picChg chg="add del mod">
          <ac:chgData name="Michael Hanson" userId="S::mhanson@moderncampus.com::46c7fbc7-aa4a-4a14-ae26-ea19d6261fc5" providerId="AD" clId="Web-{2CAE2C67-0E8F-440F-28F1-5F920E5C7E42}" dt="2022-03-04T17:40:28.694" v="87"/>
          <ac:picMkLst>
            <pc:docMk/>
            <pc:sldMk cId="3551299547" sldId="285"/>
            <ac:picMk id="6" creationId="{9BAB6B02-5EB5-4FCE-8F46-3B0B314DC392}"/>
          </ac:picMkLst>
        </pc:picChg>
        <pc:picChg chg="add mod">
          <ac:chgData name="Michael Hanson" userId="S::mhanson@moderncampus.com::46c7fbc7-aa4a-4a14-ae26-ea19d6261fc5" providerId="AD" clId="Web-{2CAE2C67-0E8F-440F-28F1-5F920E5C7E42}" dt="2022-03-04T17:41:21.916" v="102" actId="1076"/>
          <ac:picMkLst>
            <pc:docMk/>
            <pc:sldMk cId="3551299547" sldId="285"/>
            <ac:picMk id="7" creationId="{9D4D5399-0F9E-4563-8467-C93786BF5B8F}"/>
          </ac:picMkLst>
        </pc:picChg>
      </pc:sldChg>
      <pc:sldChg chg="addSp delSp modSp add replId">
        <pc:chgData name="Michael Hanson" userId="S::mhanson@moderncampus.com::46c7fbc7-aa4a-4a14-ae26-ea19d6261fc5" providerId="AD" clId="Web-{2CAE2C67-0E8F-440F-28F1-5F920E5C7E42}" dt="2022-03-04T17:48:03.832" v="183" actId="1076"/>
        <pc:sldMkLst>
          <pc:docMk/>
          <pc:sldMk cId="541337013" sldId="286"/>
        </pc:sldMkLst>
        <pc:spChg chg="del mod">
          <ac:chgData name="Michael Hanson" userId="S::mhanson@moderncampus.com::46c7fbc7-aa4a-4a14-ae26-ea19d6261fc5" providerId="AD" clId="Web-{2CAE2C67-0E8F-440F-28F1-5F920E5C7E42}" dt="2022-03-04T17:47:05.235" v="146"/>
          <ac:spMkLst>
            <pc:docMk/>
            <pc:sldMk cId="541337013" sldId="286"/>
            <ac:spMk id="2" creationId="{70839F3A-AE50-BB41-8FDD-BE733173FCB9}"/>
          </ac:spMkLst>
        </pc:spChg>
        <pc:spChg chg="del">
          <ac:chgData name="Michael Hanson" userId="S::mhanson@moderncampus.com::46c7fbc7-aa4a-4a14-ae26-ea19d6261fc5" providerId="AD" clId="Web-{2CAE2C67-0E8F-440F-28F1-5F920E5C7E42}" dt="2022-03-04T17:44:40.319" v="125"/>
          <ac:spMkLst>
            <pc:docMk/>
            <pc:sldMk cId="541337013" sldId="286"/>
            <ac:spMk id="3" creationId="{5F110B3B-11F8-134A-9161-517A4E152E79}"/>
          </ac:spMkLst>
        </pc:spChg>
        <pc:spChg chg="add del mod">
          <ac:chgData name="Michael Hanson" userId="S::mhanson@moderncampus.com::46c7fbc7-aa4a-4a14-ae26-ea19d6261fc5" providerId="AD" clId="Web-{2CAE2C67-0E8F-440F-28F1-5F920E5C7E42}" dt="2022-03-04T17:44:43.085" v="126"/>
          <ac:spMkLst>
            <pc:docMk/>
            <pc:sldMk cId="541337013" sldId="286"/>
            <ac:spMk id="5" creationId="{3E0B28AD-0B12-4E5A-AD9B-7250824A81D2}"/>
          </ac:spMkLst>
        </pc:spChg>
        <pc:spChg chg="add mod">
          <ac:chgData name="Michael Hanson" userId="S::mhanson@moderncampus.com::46c7fbc7-aa4a-4a14-ae26-ea19d6261fc5" providerId="AD" clId="Web-{2CAE2C67-0E8F-440F-28F1-5F920E5C7E42}" dt="2022-03-04T17:47:30.783" v="173" actId="1076"/>
          <ac:spMkLst>
            <pc:docMk/>
            <pc:sldMk cId="541337013" sldId="286"/>
            <ac:spMk id="9" creationId="{14EB158B-CAD2-4014-A615-43997FE0D3FC}"/>
          </ac:spMkLst>
        </pc:spChg>
        <pc:spChg chg="add del mod">
          <ac:chgData name="Michael Hanson" userId="S::mhanson@moderncampus.com::46c7fbc7-aa4a-4a14-ae26-ea19d6261fc5" providerId="AD" clId="Web-{2CAE2C67-0E8F-440F-28F1-5F920E5C7E42}" dt="2022-03-04T17:47:10.001" v="148"/>
          <ac:spMkLst>
            <pc:docMk/>
            <pc:sldMk cId="541337013" sldId="286"/>
            <ac:spMk id="11" creationId="{CE7664EE-9227-4D5D-A4D8-6371C1EEA03F}"/>
          </ac:spMkLst>
        </pc:spChg>
        <pc:picChg chg="add mod">
          <ac:chgData name="Michael Hanson" userId="S::mhanson@moderncampus.com::46c7fbc7-aa4a-4a14-ae26-ea19d6261fc5" providerId="AD" clId="Web-{2CAE2C67-0E8F-440F-28F1-5F920E5C7E42}" dt="2022-03-04T17:47:55.394" v="180" actId="1076"/>
          <ac:picMkLst>
            <pc:docMk/>
            <pc:sldMk cId="541337013" sldId="286"/>
            <ac:picMk id="6" creationId="{CB802963-2B94-444A-928D-9F489388D8E1}"/>
          </ac:picMkLst>
        </pc:picChg>
        <pc:picChg chg="add mod">
          <ac:chgData name="Michael Hanson" userId="S::mhanson@moderncampus.com::46c7fbc7-aa4a-4a14-ae26-ea19d6261fc5" providerId="AD" clId="Web-{2CAE2C67-0E8F-440F-28F1-5F920E5C7E42}" dt="2022-03-04T17:48:03.832" v="183" actId="1076"/>
          <ac:picMkLst>
            <pc:docMk/>
            <pc:sldMk cId="541337013" sldId="286"/>
            <ac:picMk id="7" creationId="{147F5326-CC7C-4DDB-849D-94851AE334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29C7-FEDE-49E3-A532-248542FEDFE5}" type="datetimeFigureOut"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B3EEE-AE46-4D1E-AA76-A8070B22BE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Notes: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1. Show solution </a:t>
            </a:r>
            <a:r>
              <a:rPr lang="en-US" dirty="0" err="1">
                <a:ea typeface="Calibri"/>
                <a:cs typeface="Calibri"/>
              </a:rPr>
              <a:t>instructons</a:t>
            </a:r>
            <a:r>
              <a:rPr lang="en-US">
                <a:ea typeface="Calibri"/>
                <a:cs typeface="Calibri"/>
              </a:rPr>
              <a:t> and powerpoint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2. Show </a:t>
            </a:r>
            <a:r>
              <a:rPr lang="en-US" dirty="0" err="1">
                <a:ea typeface="Calibri"/>
                <a:cs typeface="Calibri"/>
              </a:rPr>
              <a:t>courses.pcf</a:t>
            </a:r>
            <a:r>
              <a:rPr lang="en-US">
                <a:ea typeface="Calibri"/>
                <a:cs typeface="Calibri"/>
              </a:rPr>
              <a:t> where PREVIEW will happen, go over PCF/XML structure and show linked XSL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3. Show working XSL where work will be done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4. Show solutions folder -&gt; TASKS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5. Show solutions folder -&gt; Final product (</a:t>
            </a:r>
            <a:r>
              <a:rPr lang="en-US" dirty="0" err="1">
                <a:ea typeface="Calibri"/>
                <a:cs typeface="Calibri"/>
              </a:rPr>
              <a:t>courses.pcf</a:t>
            </a:r>
            <a:r>
              <a:rPr lang="en-US">
                <a:ea typeface="Calibri"/>
                <a:cs typeface="Calibri"/>
              </a:rPr>
              <a:t>) and mention solution XSL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6. START task 1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B3EEE-AE46-4D1E-AA76-A8070B22BE40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58.sv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55.svg"/><Relationship Id="rId26" Type="http://schemas.openxmlformats.org/officeDocument/2006/relationships/image" Target="../media/image59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63.svg"/><Relationship Id="rId42" Type="http://schemas.openxmlformats.org/officeDocument/2006/relationships/image" Target="../media/image6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54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58.svg"/><Relationship Id="rId32" Type="http://schemas.openxmlformats.org/officeDocument/2006/relationships/image" Target="../media/image62.svg"/><Relationship Id="rId37" Type="http://schemas.openxmlformats.org/officeDocument/2006/relationships/image" Target="../media/image32.png"/><Relationship Id="rId40" Type="http://schemas.openxmlformats.org/officeDocument/2006/relationships/image" Target="../media/image66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60.svg"/><Relationship Id="rId36" Type="http://schemas.openxmlformats.org/officeDocument/2006/relationships/image" Target="../media/image64.svg"/><Relationship Id="rId49" Type="http://schemas.openxmlformats.org/officeDocument/2006/relationships/image" Target="../media/image44.png"/><Relationship Id="rId10" Type="http://schemas.openxmlformats.org/officeDocument/2006/relationships/image" Target="../media/image51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68.sv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Relationship Id="rId14" Type="http://schemas.openxmlformats.org/officeDocument/2006/relationships/image" Target="../media/image53.svg"/><Relationship Id="rId22" Type="http://schemas.openxmlformats.org/officeDocument/2006/relationships/image" Target="../media/image57.svg"/><Relationship Id="rId27" Type="http://schemas.openxmlformats.org/officeDocument/2006/relationships/image" Target="../media/image22.png"/><Relationship Id="rId30" Type="http://schemas.openxmlformats.org/officeDocument/2006/relationships/image" Target="../media/image61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70.svg"/><Relationship Id="rId8" Type="http://schemas.openxmlformats.org/officeDocument/2006/relationships/theme" Target="../theme/theme5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31.xml"/><Relationship Id="rId12" Type="http://schemas.openxmlformats.org/officeDocument/2006/relationships/image" Target="../media/image52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65.svg"/><Relationship Id="rId46" Type="http://schemas.openxmlformats.org/officeDocument/2006/relationships/image" Target="../media/image69.svg"/><Relationship Id="rId20" Type="http://schemas.openxmlformats.org/officeDocument/2006/relationships/image" Target="../media/image56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technical-reference/index.html" TargetMode="External"/><Relationship Id="rId2" Type="http://schemas.openxmlformats.org/officeDocument/2006/relationships/hyperlink" Target="mailto:Training@moderncampus.com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846320"/>
            <a:ext cx="2929007" cy="369332"/>
          </a:xfrm>
        </p:spPr>
        <p:txBody>
          <a:bodyPr wrap="none" lIns="91440" tIns="45720" rIns="91440" bIns="45720" anchor="t">
            <a:spAutoFit/>
          </a:bodyPr>
          <a:lstStyle/>
          <a:p>
            <a:r>
              <a:rPr lang="en-US"/>
              <a:t>Monday, March 14, 2022</a:t>
            </a:r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XSLT Stylesheet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/>
              <a:t>Uses XML syntax</a:t>
            </a:r>
          </a:p>
          <a:p>
            <a:pPr marL="0" indent="0">
              <a:buNone/>
            </a:pPr>
            <a:r>
              <a:rPr lang="en-US" sz="2400"/>
              <a:t>1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	&lt;</a:t>
            </a:r>
            <a:r>
              <a:rPr lang="en-US" sz="2400" b="0" i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?xml</a:t>
            </a:r>
            <a:r>
              <a:rPr lang="en-US" sz="2400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version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=“1.0</a:t>
            </a:r>
            <a:r>
              <a:rPr lang="en-US" sz="2400">
                <a:solidFill>
                  <a:srgbClr val="0000CD"/>
                </a:solidFill>
                <a:latin typeface="Consolas" panose="020B0609020204030204" pitchFamily="49" charset="0"/>
              </a:rPr>
              <a:t>”</a:t>
            </a:r>
            <a:r>
              <a:rPr lang="en-US" sz="2400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encoding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=“UTF-8</a:t>
            </a:r>
            <a:r>
              <a:rPr lang="en-US" sz="2400">
                <a:solidFill>
                  <a:srgbClr val="0000CD"/>
                </a:solidFill>
                <a:latin typeface="Consolas" panose="020B0609020204030204" pitchFamily="49" charset="0"/>
              </a:rPr>
              <a:t>”</a:t>
            </a:r>
            <a:r>
              <a:rPr lang="en-US" sz="2400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/>
              <a:t>2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	&lt;</a:t>
            </a:r>
            <a:r>
              <a:rPr lang="en-US" sz="2400" b="0" i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xsl:stylesheet</a:t>
            </a:r>
            <a:r>
              <a:rPr lang="en-US" sz="2400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version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=“1.0” 	</a:t>
            </a:r>
            <a:r>
              <a:rPr lang="en-US" sz="2400" b="0" i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xmlns:xsl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=“http://www.w3.org/1999/XSL/Transform</a:t>
            </a:r>
            <a:r>
              <a:rPr lang="en-US" sz="2400">
                <a:solidFill>
                  <a:srgbClr val="0000CD"/>
                </a:solidFill>
                <a:latin typeface="Consolas" panose="020B0609020204030204" pitchFamily="49" charset="0"/>
              </a:rPr>
              <a:t>”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400"/>
            </a:br>
            <a:r>
              <a:rPr lang="en-US" sz="2400"/>
              <a:t>3	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i="0" err="1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xsl:template</a:t>
            </a:r>
            <a:r>
              <a:rPr lang="en-US" sz="2400" b="0" i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match</a:t>
            </a: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=“/”&gt; </a:t>
            </a:r>
          </a:p>
          <a:p>
            <a:pPr marL="0" indent="0">
              <a:buNone/>
            </a:pPr>
            <a:r>
              <a:rPr lang="en-US" sz="2400" b="0" i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	. . . 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Line 1: XML Declaration</a:t>
            </a:r>
          </a:p>
          <a:p>
            <a:pPr marL="0" indent="0">
              <a:buNone/>
            </a:pPr>
            <a:r>
              <a:rPr lang="en-US" sz="2400"/>
              <a:t>Line 2: XSL Stylesheet tag(can be replaced with &lt;</a:t>
            </a:r>
            <a:r>
              <a:rPr lang="en-US" sz="2400" err="1"/>
              <a:t>xsl:transform</a:t>
            </a:r>
            <a:r>
              <a:rPr lang="en-US" sz="2400"/>
              <a:t>&gt;), </a:t>
            </a:r>
            <a:r>
              <a:rPr lang="en-US" sz="2400" err="1"/>
              <a:t>xslt</a:t>
            </a:r>
            <a:r>
              <a:rPr lang="en-US" sz="2400"/>
              <a:t> version 	and XSLT 	namespace declaration</a:t>
            </a:r>
          </a:p>
          <a:p>
            <a:pPr marL="0" indent="0">
              <a:buNone/>
            </a:pPr>
            <a:r>
              <a:rPr lang="en-US" sz="2400"/>
              <a:t>Line 3: XSL template declaration. Uses XPath expression to match the content in 	the xml file. </a:t>
            </a:r>
          </a:p>
          <a:p>
            <a:pPr marL="0" indent="0">
              <a:buNone/>
            </a:pPr>
            <a:r>
              <a:rPr lang="en-US" sz="2400"/>
              <a:t>	/ matches the document root element, entire document will be processed.</a:t>
            </a:r>
          </a:p>
          <a:p>
            <a:pPr marL="0" indent="0">
              <a:buNone/>
            </a:pPr>
            <a:r>
              <a:rPr lang="en-US" sz="2400"/>
              <a:t>	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307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File and Stylesheet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Associate the stylesheet with the xml file by adding the xml-stylesheet tag after xml declaration</a:t>
            </a:r>
            <a:endParaRPr lang="en-US" sz="1300"/>
          </a:p>
          <a:p>
            <a:pPr marL="0" indent="0">
              <a:buNone/>
            </a:pPr>
            <a:r>
              <a:rPr lang="en-US" sz="1100"/>
              <a:t>&lt;?xml version="1.0" encoding="utf-8"?&gt;</a:t>
            </a:r>
          </a:p>
          <a:p>
            <a:pPr marL="0" indent="0">
              <a:buNone/>
            </a:pPr>
            <a:r>
              <a:rPr lang="en-US" sz="1100">
                <a:highlight>
                  <a:srgbClr val="FFFF00"/>
                </a:highlight>
              </a:rPr>
              <a:t>&lt;?xml-stylesheet type = "text/</a:t>
            </a:r>
            <a:r>
              <a:rPr lang="en-US" sz="1100" err="1">
                <a:highlight>
                  <a:srgbClr val="FFFF00"/>
                </a:highlight>
              </a:rPr>
              <a:t>xsl</a:t>
            </a:r>
            <a:r>
              <a:rPr lang="en-US" sz="1100">
                <a:highlight>
                  <a:srgbClr val="FFFF00"/>
                </a:highlight>
              </a:rPr>
              <a:t>" </a:t>
            </a:r>
            <a:r>
              <a:rPr lang="en-US" sz="1100" err="1">
                <a:highlight>
                  <a:srgbClr val="FFFF00"/>
                </a:highlight>
              </a:rPr>
              <a:t>href</a:t>
            </a:r>
            <a:r>
              <a:rPr lang="en-US" sz="1100">
                <a:highlight>
                  <a:srgbClr val="FFFF00"/>
                </a:highlight>
              </a:rPr>
              <a:t> = “training.xsl"?&gt;</a:t>
            </a:r>
          </a:p>
          <a:p>
            <a:pPr marL="0" indent="0">
              <a:buNone/>
            </a:pPr>
            <a:r>
              <a:rPr lang="en-US" sz="1100"/>
              <a:t>&lt;COURSES&gt;</a:t>
            </a:r>
          </a:p>
          <a:p>
            <a:pPr marL="0" indent="0">
              <a:buNone/>
            </a:pPr>
            <a:r>
              <a:rPr lang="en-US" sz="1100"/>
              <a:t>    &lt;COURSE&gt;</a:t>
            </a:r>
          </a:p>
          <a:p>
            <a:pPr marL="0" indent="0">
              <a:buNone/>
            </a:pPr>
            <a:r>
              <a:rPr lang="en-US" sz="1100"/>
              <a:t>        &lt;INFORMATION&gt;</a:t>
            </a:r>
          </a:p>
          <a:p>
            <a:pPr marL="0" indent="0">
              <a:buNone/>
            </a:pPr>
            <a:r>
              <a:rPr lang="en-US" sz="1100"/>
              <a:t>            &lt;DESCRIPTION&gt;Introduction to accounting concepts. (2 lecture hours)&lt;/DESCRIPTION&gt;</a:t>
            </a:r>
          </a:p>
          <a:p>
            <a:pPr marL="0" indent="0">
              <a:buNone/>
            </a:pPr>
            <a:r>
              <a:rPr lang="en-US" sz="1100"/>
              <a:t>            &lt;TITLE&gt;Bookkeeping - a Practical Focus&lt;/TITLE&gt;</a:t>
            </a:r>
          </a:p>
          <a:p>
            <a:pPr marL="0" indent="0">
              <a:buNone/>
            </a:pPr>
            <a:r>
              <a:rPr lang="en-US" sz="1100"/>
              <a:t>            &lt;COURSENO&gt;0430&lt;/COURSENO&gt;</a:t>
            </a:r>
          </a:p>
          <a:p>
            <a:pPr marL="0" indent="0">
              <a:buNone/>
            </a:pPr>
            <a:r>
              <a:rPr lang="en-US" sz="1100"/>
              <a:t>            &lt;CRSMINCRED1&gt;2&lt;/CRSMINCRED1&gt;</a:t>
            </a:r>
          </a:p>
          <a:p>
            <a:pPr marL="0" indent="0">
              <a:buNone/>
            </a:pPr>
            <a:r>
              <a:rPr lang="en-US" sz="1100"/>
              <a:t>           &lt;DEPARTMENTNAME&gt;Accounting&lt;/DEPARTMENTNAME&gt;</a:t>
            </a:r>
          </a:p>
          <a:p>
            <a:pPr marL="0" indent="0">
              <a:buNone/>
            </a:pPr>
            <a:r>
              <a:rPr lang="en-US" sz="1100"/>
              <a:t>        &lt;/INFORMATION&gt;</a:t>
            </a:r>
          </a:p>
          <a:p>
            <a:pPr marL="0" indent="0">
              <a:buNone/>
            </a:pPr>
            <a:r>
              <a:rPr lang="en-US" sz="1100"/>
              <a:t>    &lt;/COURSE&gt;</a:t>
            </a:r>
          </a:p>
          <a:p>
            <a:pPr marL="0" indent="0">
              <a:buNone/>
            </a:pPr>
            <a:r>
              <a:rPr lang="en-US" sz="1100"/>
              <a:t>&lt;/COURSES&gt;</a:t>
            </a:r>
          </a:p>
        </p:txBody>
      </p:sp>
    </p:spTree>
    <p:extLst>
      <p:ext uri="{BB962C8B-B14F-4D97-AF65-F5344CB8AC3E}">
        <p14:creationId xmlns:p14="http://schemas.microsoft.com/office/powerpoint/2010/main" val="349737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CB802963-2B94-444A-928D-9F489388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7" y="290028"/>
            <a:ext cx="4644886" cy="586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147F5326-CC7C-4DDB-849D-94851AE3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14" y="2089355"/>
            <a:ext cx="4293703" cy="267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EB158B-CAD2-4014-A615-43997FE0D3FC}"/>
              </a:ext>
            </a:extLst>
          </p:cNvPr>
          <p:cNvSpPr txBox="1">
            <a:spLocks/>
          </p:cNvSpPr>
          <p:nvPr/>
        </p:nvSpPr>
        <p:spPr>
          <a:xfrm>
            <a:off x="546653" y="2717386"/>
            <a:ext cx="37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XSL/XSLT</a:t>
            </a:r>
          </a:p>
          <a:p>
            <a:r>
              <a:rPr lang="en-US" dirty="0"/>
              <a:t>Example with </a:t>
            </a:r>
          </a:p>
          <a:p>
            <a:r>
              <a:rPr lang="en-US" dirty="0"/>
              <a:t>Linked XML</a:t>
            </a:r>
            <a:br>
              <a:rPr lang="en-US" dirty="0"/>
            </a:br>
            <a:r>
              <a:rPr lang="en-US" sz="1600" dirty="0"/>
              <a:t>Source: w3schools.com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3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XSLT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&lt;</a:t>
            </a:r>
            <a:r>
              <a:rPr lang="en-US" err="1"/>
              <a:t>xsl:value-of</a:t>
            </a:r>
            <a:r>
              <a:rPr lang="en-US"/>
              <a:t>&gt;</a:t>
            </a:r>
          </a:p>
          <a:p>
            <a:pPr lvl="1"/>
            <a:r>
              <a:rPr lang="en-US"/>
              <a:t>Extracts the value of the node and output it as string.</a:t>
            </a:r>
          </a:p>
          <a:p>
            <a:r>
              <a:rPr lang="en-US"/>
              <a:t>&lt;</a:t>
            </a:r>
            <a:r>
              <a:rPr lang="en-US" err="1"/>
              <a:t>xsl:apply-templates</a:t>
            </a:r>
            <a:r>
              <a:rPr lang="en-US"/>
              <a:t>&gt;</a:t>
            </a:r>
          </a:p>
          <a:p>
            <a:pPr lvl="1"/>
            <a:r>
              <a:rPr lang="en-US"/>
              <a:t>element selects a set of nodes in the input tree and instructs the processor to apply the proper templates to them.</a:t>
            </a:r>
          </a:p>
          <a:p>
            <a:r>
              <a:rPr lang="en-US"/>
              <a:t>&lt;</a:t>
            </a:r>
            <a:r>
              <a:rPr lang="en-US" err="1"/>
              <a:t>xsl:for-each</a:t>
            </a:r>
            <a:r>
              <a:rPr lang="en-US"/>
              <a:t>&gt;</a:t>
            </a:r>
          </a:p>
          <a:p>
            <a:pPr lvl="1"/>
            <a:r>
              <a:rPr lang="en-US"/>
              <a:t>Allows iteration over a specified sequence of items</a:t>
            </a:r>
          </a:p>
          <a:p>
            <a:r>
              <a:rPr lang="en-US"/>
              <a:t>&lt;</a:t>
            </a:r>
            <a:r>
              <a:rPr lang="en-US" err="1"/>
              <a:t>xsl:sort</a:t>
            </a:r>
            <a:r>
              <a:rPr lang="en-US"/>
              <a:t>&gt;</a:t>
            </a:r>
          </a:p>
          <a:p>
            <a:pPr lvl="1"/>
            <a:r>
              <a:rPr lang="en-US"/>
              <a:t>Used to sort the output in &lt;</a:t>
            </a:r>
            <a:r>
              <a:rPr lang="en-US" err="1"/>
              <a:t>xsl:for-each</a:t>
            </a:r>
            <a:r>
              <a:rPr lang="en-US"/>
              <a:t>&gt; and &lt;</a:t>
            </a:r>
            <a:r>
              <a:rPr lang="en-US" err="1"/>
              <a:t>xsl:apply-templates</a:t>
            </a:r>
            <a:r>
              <a:rPr lang="en-US"/>
              <a:t>&gt;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Task</a:t>
            </a:r>
          </a:p>
          <a:p>
            <a:r>
              <a:rPr lang="en-US" dirty="0"/>
              <a:t>Create an XSL stylesheet to convert the source XML (.</a:t>
            </a:r>
            <a:r>
              <a:rPr lang="en-US" dirty="0" err="1"/>
              <a:t>pcf</a:t>
            </a:r>
            <a:r>
              <a:rPr lang="en-US" dirty="0"/>
              <a:t>) into a table with columns for serial number, department-course number,  course title and department name.</a:t>
            </a:r>
          </a:p>
          <a:p>
            <a:r>
              <a:rPr lang="en-US" dirty="0"/>
              <a:t>Files (starters/solutions) in Omni CMS Sandbox (use this as environment to complete activities)</a:t>
            </a:r>
          </a:p>
          <a:p>
            <a:r>
              <a:rPr lang="en-US" dirty="0"/>
              <a:t>Requirements </a:t>
            </a:r>
          </a:p>
          <a:p>
            <a:r>
              <a:rPr lang="en-US" dirty="0"/>
              <a:t>Change the background color of each alternate row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Remove courses with department code ENGLI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Add  class = “awesome” to all course titles that contain “and”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Change the background  of all courses with class=“awesome”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Sort Department Names alphabetically</a:t>
            </a:r>
          </a:p>
        </p:txBody>
      </p:sp>
    </p:spTree>
    <p:extLst>
      <p:ext uri="{BB962C8B-B14F-4D97-AF65-F5344CB8AC3E}">
        <p14:creationId xmlns:p14="http://schemas.microsoft.com/office/powerpoint/2010/main" val="302898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 How-To Support?</a:t>
            </a:r>
          </a:p>
          <a:p>
            <a:pPr lvl="1"/>
            <a:r>
              <a:rPr lang="en-US" dirty="0"/>
              <a:t>Email Training</a:t>
            </a:r>
          </a:p>
          <a:p>
            <a:pPr lvl="1"/>
            <a:r>
              <a:rPr lang="en-US" dirty="0">
                <a:hlinkClick r:id="rId2"/>
              </a:rPr>
              <a:t>Training@moderncampus.com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https://support.moderncampus.com/technical-reference/index.html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Thank you for attending Evolve 2022!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/>
              <a:t>XSL From the Ground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1319336"/>
          </a:xfrm>
        </p:spPr>
        <p:txBody>
          <a:bodyPr lIns="91440" tIns="365760" rIns="91440" bIns="45720" anchor="t">
            <a:spAutoFit/>
          </a:bodyPr>
          <a:lstStyle/>
          <a:p>
            <a:r>
              <a:rPr lang="en-US"/>
              <a:t>Michael Hanson</a:t>
            </a:r>
          </a:p>
          <a:p>
            <a:r>
              <a:rPr lang="en-US"/>
              <a:t>Software Trainer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FD2D79E-568E-464E-997D-98D2A5A284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6675" r="16675"/>
          <a:stretch/>
        </p:blipFill>
        <p:spPr>
          <a:xfrm>
            <a:off x="1371600" y="461440"/>
            <a:ext cx="3057259" cy="3057259"/>
          </a:xfrm>
        </p:spPr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4FE0-909D-2440-8551-F5598D7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Prerequisite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12B-C71D-8B4B-86F6-555E958E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2654300"/>
            <a:ext cx="5943600" cy="2851150"/>
          </a:xfrm>
        </p:spPr>
        <p:txBody>
          <a:bodyPr/>
          <a:lstStyle/>
          <a:p>
            <a:r>
              <a:rPr lang="en-US"/>
              <a:t>Basic knowledge of HTML and CSS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4FE0-909D-2440-8551-F5598D7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12B-C71D-8B4B-86F6-555E958E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Basic concepts of XML and XSL</a:t>
            </a:r>
          </a:p>
          <a:p>
            <a:r>
              <a:rPr lang="en-US" sz="3600"/>
              <a:t>Transform and render XML into required output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effectLst/>
                <a:latin typeface="Calibri"/>
                <a:cs typeface="Calibri"/>
              </a:rPr>
              <a:t>XML (Extensible Markup Language)</a:t>
            </a:r>
          </a:p>
          <a:p>
            <a:pPr lvl="1"/>
            <a:r>
              <a:rPr lang="en-US" sz="1700" dirty="0">
                <a:latin typeface="Calibri"/>
                <a:cs typeface="Calibri"/>
              </a:rPr>
              <a:t>Used to store data as text </a:t>
            </a:r>
          </a:p>
          <a:p>
            <a:pPr lvl="1"/>
            <a:r>
              <a:rPr lang="en-US" sz="1800" dirty="0">
                <a:effectLst/>
                <a:latin typeface="Calibri"/>
                <a:cs typeface="Calibri"/>
              </a:rPr>
              <a:t>markup language similar to HTML, but without predefined tags to use</a:t>
            </a:r>
            <a:r>
              <a:rPr lang="en-US" sz="1800" dirty="0">
                <a:latin typeface="Calibri"/>
                <a:cs typeface="Calibri"/>
              </a:rPr>
              <a:t> and stricter syntax rules</a:t>
            </a:r>
            <a:endParaRPr lang="en-US" sz="1800" dirty="0">
              <a:latin typeface="Calibri" panose="020F0502020204030204" pitchFamily="34" charset="0"/>
              <a:cs typeface="Calibri"/>
            </a:endParaRPr>
          </a:p>
          <a:p>
            <a:pPr lvl="1"/>
            <a:r>
              <a:rPr lang="en-US" sz="1800" b="0" i="0" dirty="0">
                <a:effectLst/>
                <a:latin typeface="Calibri"/>
                <a:cs typeface="Calibri"/>
              </a:rPr>
              <a:t>define your own tags designed specifically for your needs </a:t>
            </a:r>
          </a:p>
          <a:p>
            <a:r>
              <a:rPr lang="en-US" sz="2200" b="0" i="0" dirty="0">
                <a:effectLst/>
                <a:latin typeface="Calibri"/>
                <a:cs typeface="Calibri"/>
              </a:rPr>
              <a:t>Structure of an XML Document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Must contain single root node</a:t>
            </a:r>
            <a:endParaRPr lang="en-US" sz="1800" b="0" i="0" dirty="0">
              <a:effectLst/>
              <a:latin typeface="Calibri"/>
              <a:cs typeface="Calibri"/>
            </a:endParaRPr>
          </a:p>
          <a:p>
            <a:pPr lvl="1" fontAlgn="base"/>
            <a:r>
              <a:rPr lang="en-US" sz="1800" dirty="0">
                <a:latin typeface="Calibri"/>
                <a:cs typeface="Calibri"/>
              </a:rPr>
              <a:t>XML Declaration (optional)  - declares that a document is an xml document and describes its version, must be the first statement in an xml document</a:t>
            </a:r>
            <a:r>
              <a:rPr lang="en-US" sz="1400" dirty="0">
                <a:solidFill>
                  <a:srgbClr val="808080"/>
                </a:solidFill>
                <a:latin typeface="Consolas"/>
              </a:rPr>
              <a:t>	</a:t>
            </a:r>
          </a:p>
          <a:p>
            <a:pPr marL="457200" lvl="1" indent="0" fontAlgn="base">
              <a:buNone/>
            </a:pPr>
            <a:r>
              <a:rPr lang="en-US" sz="1400" dirty="0">
                <a:solidFill>
                  <a:srgbClr val="808080"/>
                </a:solidFill>
                <a:latin typeface="Consolas"/>
              </a:rPr>
              <a:t>	</a:t>
            </a:r>
            <a:r>
              <a:rPr lang="en-US" sz="1400" b="0" i="0" dirty="0">
                <a:solidFill>
                  <a:srgbClr val="808080"/>
                </a:solidFill>
                <a:effectLst/>
                <a:latin typeface="Consolas"/>
              </a:rPr>
              <a:t>&lt;?xml version="1.0" encoding="UTF-8"?&gt; </a:t>
            </a:r>
          </a:p>
          <a:p>
            <a:pPr lvl="1" fontAlgn="base"/>
            <a:r>
              <a:rPr lang="en-US" sz="1800" dirty="0">
                <a:latin typeface="Calibri"/>
                <a:cs typeface="Calibri"/>
              </a:rPr>
              <a:t>All elements must have a closing tag (or be self-closing).</a:t>
            </a:r>
          </a:p>
          <a:p>
            <a:pPr lvl="1" fontAlgn="base"/>
            <a:r>
              <a:rPr lang="en-US" sz="1800" dirty="0">
                <a:latin typeface="Calibri"/>
                <a:cs typeface="Calibri"/>
              </a:rPr>
              <a:t>Tags are case sensitive</a:t>
            </a:r>
          </a:p>
          <a:p>
            <a:pPr lvl="1" fontAlgn="base"/>
            <a:r>
              <a:rPr lang="en-US" sz="1800" dirty="0">
                <a:latin typeface="Calibri"/>
                <a:cs typeface="Calibri"/>
              </a:rPr>
              <a:t>Attributes must be quoted. Attribute values cannot be minimized</a:t>
            </a:r>
          </a:p>
          <a:p>
            <a:pPr marL="457200" lvl="1" indent="0" fontAlgn="base">
              <a:buNone/>
            </a:pPr>
            <a:r>
              <a:rPr lang="en-US" sz="1400" b="0" i="0" dirty="0">
                <a:solidFill>
                  <a:srgbClr val="808080"/>
                </a:solidFill>
                <a:effectLst/>
                <a:latin typeface="Consolas"/>
              </a:rPr>
              <a:t>	&lt;select name=“course” </a:t>
            </a:r>
            <a:r>
              <a:rPr lang="en-US" sz="1400" b="0" i="0" dirty="0">
                <a:solidFill>
                  <a:srgbClr val="808080"/>
                </a:solidFill>
                <a:effectLst/>
                <a:highlight>
                  <a:srgbClr val="FFFF00"/>
                </a:highlight>
                <a:latin typeface="Consolas"/>
              </a:rPr>
              <a:t>disabled</a:t>
            </a:r>
            <a:r>
              <a:rPr lang="en-US" sz="1400" b="0" i="0" dirty="0">
                <a:solidFill>
                  <a:srgbClr val="808080"/>
                </a:solidFill>
                <a:effectLst/>
                <a:latin typeface="Consolas"/>
              </a:rPr>
              <a:t>&gt; is invalid, use &lt;select name=“course” </a:t>
            </a:r>
            <a:r>
              <a:rPr lang="en-US" sz="1400" b="0" i="0" dirty="0">
                <a:solidFill>
                  <a:srgbClr val="808080"/>
                </a:solidFill>
                <a:effectLst/>
                <a:highlight>
                  <a:srgbClr val="FFFF00"/>
                </a:highlight>
                <a:latin typeface="Consolas"/>
              </a:rPr>
              <a:t>disabled=“disabled”</a:t>
            </a:r>
            <a:r>
              <a:rPr lang="en-US" sz="1400" b="0" i="0" dirty="0">
                <a:solidFill>
                  <a:srgbClr val="808080"/>
                </a:solidFill>
                <a:effectLst/>
                <a:latin typeface="Consolas"/>
              </a:rPr>
              <a:t>&gt;</a:t>
            </a:r>
            <a:r>
              <a:rPr lang="en-US" sz="1400" dirty="0">
                <a:solidFill>
                  <a:srgbClr val="808080"/>
                </a:solidFill>
                <a:latin typeface="Consolas"/>
              </a:rPr>
              <a:t> </a:t>
            </a:r>
            <a:endParaRPr lang="en-US" sz="1400" b="0" i="0" dirty="0">
              <a:solidFill>
                <a:srgbClr val="808080"/>
              </a:solidFill>
              <a:effectLst/>
              <a:latin typeface="Consolas" panose="020B0609020204030204" pitchFamily="49" charset="0"/>
            </a:endParaRPr>
          </a:p>
          <a:p>
            <a:pPr lvl="1" fontAlgn="base"/>
            <a:r>
              <a:rPr lang="en-US" sz="1800" dirty="0">
                <a:latin typeface="Calibri"/>
                <a:cs typeface="Calibri"/>
              </a:rPr>
              <a:t>All elements must be properly nested inside of each other</a:t>
            </a:r>
          </a:p>
          <a:p>
            <a:pPr marL="457200" lvl="1" indent="0" fontAlgn="base">
              <a:buNone/>
            </a:pPr>
            <a:endParaRPr lang="en-US" sz="1400" b="0" i="0">
              <a:solidFill>
                <a:srgbClr val="808080"/>
              </a:solidFill>
              <a:effectLst/>
              <a:latin typeface="Consolas" panose="020B0609020204030204" pitchFamily="49" charset="0"/>
            </a:endParaRPr>
          </a:p>
          <a:p>
            <a:pPr marL="457200" lvl="1" indent="0" fontAlgn="base">
              <a:buNone/>
            </a:pPr>
            <a:r>
              <a:rPr lang="en-US" sz="1400" dirty="0">
                <a:solidFill>
                  <a:srgbClr val="808080"/>
                </a:solidFill>
                <a:latin typeface="Consolas"/>
              </a:rPr>
              <a:t>	</a:t>
            </a:r>
            <a:endParaRPr lang="en-US" b="0" i="0" dirty="0">
              <a:effectLst/>
              <a:latin typeface="Consolas"/>
            </a:endParaRPr>
          </a:p>
          <a:p>
            <a:pPr lvl="1"/>
            <a:endParaRPr lang="en-US" b="0" i="0">
              <a:effectLst/>
            </a:endParaRPr>
          </a:p>
          <a:p>
            <a:pPr lvl="1"/>
            <a:endParaRPr lang="en-US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2856534"/>
            <a:ext cx="3703983" cy="1325563"/>
          </a:xfrm>
        </p:spPr>
        <p:txBody>
          <a:bodyPr/>
          <a:lstStyle/>
          <a:p>
            <a:r>
              <a:rPr lang="en-US" dirty="0"/>
              <a:t>XML Example</a:t>
            </a:r>
            <a:br>
              <a:rPr lang="en-US" dirty="0"/>
            </a:br>
            <a:r>
              <a:rPr lang="en-US" sz="1600" dirty="0"/>
              <a:t>Source: w3schools.com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4D5399-0F9E-4563-8467-C93786BF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3" y="641990"/>
            <a:ext cx="6440556" cy="5580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129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>
                <a:solidFill>
                  <a:srgbClr val="808080"/>
                </a:solidFill>
                <a:latin typeface="Consolas" panose="020B0609020204030204" pitchFamily="49" charset="0"/>
              </a:rPr>
              <a:t>Entity References</a:t>
            </a:r>
            <a:endParaRPr lang="en-US" b="0" i="0">
              <a:effectLst/>
            </a:endParaRPr>
          </a:p>
          <a:p>
            <a:pPr lvl="1"/>
            <a:r>
              <a:rPr lang="en-US" b="0" i="0">
                <a:effectLst/>
              </a:rPr>
              <a:t>The following characters have special meaning in XML</a:t>
            </a:r>
          </a:p>
          <a:p>
            <a:pPr lvl="1"/>
            <a:r>
              <a:rPr lang="en-US"/>
              <a:t>To avoid errors replace it with the entity reference</a:t>
            </a:r>
            <a:endParaRPr lang="en-US" b="0" i="0">
              <a:effectLst/>
            </a:endParaRPr>
          </a:p>
          <a:p>
            <a:pPr lvl="1"/>
            <a:endParaRPr lang="en-US" b="0" i="0">
              <a:effectLst/>
            </a:endParaRPr>
          </a:p>
          <a:p>
            <a:pPr lvl="1"/>
            <a:endParaRPr lang="en-US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7E2E7C-4285-48DF-BD6C-CC387112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9600"/>
              </p:ext>
            </p:extLst>
          </p:nvPr>
        </p:nvGraphicFramePr>
        <p:xfrm>
          <a:off x="1203325" y="3314700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645696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653147"/>
                    </a:ext>
                  </a:extLst>
                </a:gridCol>
              </a:tblGrid>
              <a:tr h="3094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Entity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9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</a:t>
                      </a:r>
                      <a:r>
                        <a:rPr lang="en-US" err="1"/>
                        <a:t>lt</a:t>
                      </a:r>
                      <a:r>
                        <a:rPr lang="en-US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1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</a:t>
                      </a:r>
                      <a:r>
                        <a:rPr lang="en-US" err="1"/>
                        <a:t>gt</a:t>
                      </a:r>
                      <a:r>
                        <a:rPr lang="en-US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2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&amp;amp;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5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&amp;apos;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2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&amp;</a:t>
                      </a:r>
                      <a:r>
                        <a:rPr lang="en-US" err="1"/>
                        <a:t>quot</a:t>
                      </a:r>
                      <a:r>
                        <a:rPr lang="en-US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3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4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i="0" dirty="0">
                <a:effectLst/>
                <a:latin typeface="Franklin Gothic Book"/>
              </a:rPr>
              <a:t>XSL(Extensible Stylesheet Language)</a:t>
            </a:r>
          </a:p>
          <a:p>
            <a:pPr lvl="1" fontAlgn="base"/>
            <a:r>
              <a:rPr lang="en-US" dirty="0">
                <a:latin typeface="Franklin Gothic Book"/>
              </a:rPr>
              <a:t>Styling language for XML</a:t>
            </a:r>
          </a:p>
          <a:p>
            <a:pPr lvl="1" fontAlgn="base"/>
            <a:r>
              <a:rPr lang="en-US" i="0" dirty="0">
                <a:effectLst/>
                <a:latin typeface="Franklin Gothic Book"/>
              </a:rPr>
              <a:t>Three pa</a:t>
            </a:r>
            <a:r>
              <a:rPr lang="en-US" dirty="0">
                <a:latin typeface="Franklin Gothic Book"/>
              </a:rPr>
              <a:t>rts of XSL</a:t>
            </a:r>
          </a:p>
          <a:p>
            <a:pPr lvl="2" fontAlgn="base"/>
            <a:r>
              <a:rPr lang="en-US" sz="1800" b="0" i="0" dirty="0">
                <a:solidFill>
                  <a:schemeClr val="tx1"/>
                </a:solidFill>
                <a:effectLst/>
                <a:latin typeface="Franklin Gothic Book"/>
              </a:rPr>
              <a:t>XSLT</a:t>
            </a:r>
            <a:r>
              <a:rPr lang="en-US" sz="1800" b="0" dirty="0">
                <a:solidFill>
                  <a:schemeClr val="tx1"/>
                </a:solidFill>
                <a:latin typeface="Franklin Gothic Book"/>
              </a:rPr>
              <a:t> 	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Franklin Gothic Book"/>
              </a:rPr>
              <a:t>– instruction elements that starts with “&lt;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Franklin Gothic Book"/>
              </a:rPr>
              <a:t>xsl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Franklin Gothic Book"/>
              </a:rPr>
              <a:t>:”</a:t>
            </a:r>
            <a:endParaRPr lang="en-US" sz="1600" b="0" dirty="0">
              <a:solidFill>
                <a:schemeClr val="tx1"/>
              </a:solidFill>
              <a:latin typeface="Franklin Gothic Book"/>
            </a:endParaRPr>
          </a:p>
          <a:p>
            <a:pPr marL="1828800" lvl="4" indent="0">
              <a:buNone/>
            </a:pPr>
            <a:r>
              <a:rPr lang="en-US" sz="1600" b="0" dirty="0">
                <a:solidFill>
                  <a:schemeClr val="tx1"/>
                </a:solidFill>
                <a:latin typeface="Franklin Gothic Book"/>
              </a:rPr>
              <a:t> 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Franklin Gothic Book"/>
              </a:rPr>
              <a:t>–</a:t>
            </a:r>
            <a:r>
              <a:rPr lang="en-US" sz="1600" b="0" dirty="0">
                <a:solidFill>
                  <a:schemeClr val="tx1"/>
                </a:solidFill>
                <a:latin typeface="Franklin Gothic Book"/>
              </a:rPr>
              <a:t>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Franklin Gothic Book"/>
              </a:rPr>
              <a:t>transforms </a:t>
            </a:r>
            <a:r>
              <a:rPr lang="en-US" sz="1600" b="0" dirty="0">
                <a:solidFill>
                  <a:schemeClr val="tx1"/>
                </a:solidFill>
                <a:latin typeface="Franklin Gothic Book"/>
              </a:rPr>
              <a:t>XML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Franklin Gothic Book"/>
              </a:rPr>
              <a:t> document into different types of document</a:t>
            </a:r>
            <a:r>
              <a:rPr lang="en-US" sz="1600" b="0" dirty="0">
                <a:solidFill>
                  <a:schemeClr val="tx1"/>
                </a:solidFill>
                <a:latin typeface="Franklin Gothic Book"/>
              </a:rPr>
              <a:t> (e.g. html, </a:t>
            </a:r>
            <a:r>
              <a:rPr lang="en-US" sz="1600" b="0" dirty="0" err="1">
                <a:solidFill>
                  <a:schemeClr val="tx1"/>
                </a:solidFill>
                <a:latin typeface="Franklin Gothic Book"/>
              </a:rPr>
              <a:t>php</a:t>
            </a:r>
            <a:r>
              <a:rPr lang="en-US" sz="1600" b="0" dirty="0">
                <a:solidFill>
                  <a:schemeClr val="tx1"/>
                </a:solidFill>
                <a:latin typeface="Franklin Gothic Book"/>
              </a:rPr>
              <a:t>, etc.)</a:t>
            </a:r>
            <a:endParaRPr lang="en-US">
              <a:solidFill>
                <a:schemeClr val="tx1"/>
              </a:solidFill>
            </a:endParaRPr>
          </a:p>
          <a:p>
            <a:pPr lvl="2" fontAlgn="base"/>
            <a:r>
              <a:rPr lang="en-US" sz="1800" b="0" dirty="0">
                <a:solidFill>
                  <a:schemeClr val="tx1"/>
                </a:solidFill>
                <a:latin typeface="Franklin Gothic Book"/>
              </a:rPr>
              <a:t>XPath – syntax and functions for navigating and manipulating XML structures</a:t>
            </a:r>
          </a:p>
          <a:p>
            <a:pPr lvl="2" fontAlgn="base"/>
            <a:r>
              <a:rPr lang="en-US" sz="1800" b="0" i="0" dirty="0">
                <a:solidFill>
                  <a:schemeClr val="tx1"/>
                </a:solidFill>
                <a:effectLst/>
                <a:latin typeface="Franklin Gothic Book"/>
              </a:rPr>
              <a:t>XSL-FO – </a:t>
            </a:r>
            <a:r>
              <a:rPr lang="en-US" sz="1800" b="0" dirty="0">
                <a:solidFill>
                  <a:schemeClr val="tx1"/>
                </a:solidFill>
                <a:latin typeface="Franklin Gothic Book"/>
              </a:rPr>
              <a:t>XML vocabulary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Franklin Gothic Book"/>
              </a:rPr>
              <a:t> for document formatting</a:t>
            </a:r>
            <a:r>
              <a:rPr lang="en-US" sz="1800" b="0" dirty="0">
                <a:solidFill>
                  <a:schemeClr val="tx1"/>
                </a:solidFill>
                <a:latin typeface="Franklin Gothic Book"/>
              </a:rPr>
              <a:t> (FO = Formatting Objects)</a:t>
            </a:r>
            <a:endParaRPr lang="en-US" sz="1800" b="0" i="0" dirty="0">
              <a:solidFill>
                <a:schemeClr val="tx1"/>
              </a:solidFill>
              <a:effectLst/>
              <a:latin typeface="Franklin Gothic Book"/>
            </a:endParaRPr>
          </a:p>
          <a:p>
            <a:pPr marL="457200" lvl="1" indent="0" fontAlgn="base">
              <a:buNone/>
            </a:pPr>
            <a:r>
              <a:rPr lang="en-US" sz="1400" dirty="0">
                <a:solidFill>
                  <a:srgbClr val="808080"/>
                </a:solidFill>
                <a:latin typeface="Consolas"/>
              </a:rPr>
              <a:t>	</a:t>
            </a:r>
            <a:endParaRPr lang="en-US" b="0" i="0" dirty="0">
              <a:effectLst/>
              <a:latin typeface="Consolas"/>
            </a:endParaRPr>
          </a:p>
          <a:p>
            <a:pPr lvl="1"/>
            <a:endParaRPr lang="en-US" b="0" i="0">
              <a:effectLst/>
            </a:endParaRPr>
          </a:p>
          <a:p>
            <a:pPr lvl="1"/>
            <a:endParaRPr lang="en-US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eXtensible</a:t>
            </a:r>
            <a:r>
              <a:rPr lang="en-US" dirty="0"/>
              <a:t> Stylesheet Language Transformations	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Transforms XML into any required output</a:t>
            </a:r>
          </a:p>
          <a:p>
            <a:r>
              <a:rPr lang="en-US" dirty="0"/>
              <a:t>Builds on XPath</a:t>
            </a:r>
          </a:p>
          <a:p>
            <a:r>
              <a:rPr lang="en-US" dirty="0"/>
              <a:t>Works by applying templates to XML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more at https://www.w3.org/TR/xslt/</a:t>
            </a:r>
            <a:endParaRPr lang="en-US" b="0" i="0" dirty="0">
              <a:effectLst/>
            </a:endParaRPr>
          </a:p>
          <a:p>
            <a:pPr lvl="1"/>
            <a:endParaRPr lang="en-US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77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75547-8074-4177-8C7D-29573F3FC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E11A83-0F08-43F5-BE4E-35B0EEE518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896A91-34D1-4946-BE92-D9B0B3EF2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4f51a-50c5-4624-9f4d-30c6c8990289"/>
    <ds:schemaRef ds:uri="65f671dc-2b45-400a-bd25-acc977f63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Evolve Presentation v3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Title</vt:lpstr>
      <vt:lpstr>Light Content</vt:lpstr>
      <vt:lpstr>Dark Content</vt:lpstr>
      <vt:lpstr>Custom Design</vt:lpstr>
      <vt:lpstr>Light Content</vt:lpstr>
      <vt:lpstr>PowerPoint Presentation</vt:lpstr>
      <vt:lpstr>XSL From the Ground Up</vt:lpstr>
      <vt:lpstr>Prerequisite</vt:lpstr>
      <vt:lpstr>Overview</vt:lpstr>
      <vt:lpstr>XML Basics</vt:lpstr>
      <vt:lpstr>XML Example Source: w3schools.com</vt:lpstr>
      <vt:lpstr>XML Basics</vt:lpstr>
      <vt:lpstr>XSL Basics</vt:lpstr>
      <vt:lpstr>XSLT</vt:lpstr>
      <vt:lpstr>XSLT Stylesheet</vt:lpstr>
      <vt:lpstr>XML File and Stylesheet</vt:lpstr>
      <vt:lpstr>PowerPoint Presentation</vt:lpstr>
      <vt:lpstr>XSLT Elements</vt:lpstr>
      <vt:lpstr>Workshop</vt:lpstr>
      <vt:lpstr>Resources and Additional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Gezelle Segundera</dc:creator>
  <cp:revision>128</cp:revision>
  <dcterms:created xsi:type="dcterms:W3CDTF">2022-02-02T03:11:48Z</dcterms:created>
  <dcterms:modified xsi:type="dcterms:W3CDTF">2022-03-14T16:19:57Z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